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2" r:id="rId6"/>
    <p:sldId id="272" r:id="rId7"/>
    <p:sldId id="273" r:id="rId8"/>
    <p:sldId id="274" r:id="rId9"/>
    <p:sldId id="275" r:id="rId10"/>
    <p:sldId id="264" r:id="rId11"/>
    <p:sldId id="265" r:id="rId12"/>
    <p:sldId id="266" r:id="rId13"/>
    <p:sldId id="267" r:id="rId14"/>
    <p:sldId id="268" r:id="rId15"/>
    <p:sldId id="269" r:id="rId16"/>
    <p:sldId id="270" r:id="rId17"/>
    <p:sldId id="276" r:id="rId18"/>
    <p:sldId id="277" r:id="rId19"/>
    <p:sldId id="278" r:id="rId20"/>
    <p:sldId id="271" r:id="rId21"/>
    <p:sldId id="279" r:id="rId22"/>
    <p:sldId id="280" r:id="rId23"/>
    <p:sldId id="281"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3" d="100"/>
          <a:sy n="83" d="100"/>
        </p:scale>
        <p:origin x="1450" y="6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396319" y="802299"/>
            <a:ext cx="5618515" cy="2541431"/>
          </a:xfrm>
        </p:spPr>
        <p:txBody>
          <a:bodyPr bIns="0" anchor="b">
            <a:normAutofit/>
          </a:bodyPr>
          <a:lstStyle>
            <a:lvl1pPr algn="l">
              <a:defRPr sz="5400"/>
            </a:lvl1pPr>
          </a:lstStyle>
          <a:p>
            <a:r>
              <a:rPr lang="fr-FR" smtClean="0"/>
              <a:t>Modifiez le style du titre</a:t>
            </a:r>
            <a:endParaRPr lang="en-US" dirty="0"/>
          </a:p>
        </p:txBody>
      </p:sp>
      <p:sp>
        <p:nvSpPr>
          <p:cNvPr id="3" name="Subtitle 2"/>
          <p:cNvSpPr>
            <a:spLocks noGrp="1"/>
          </p:cNvSpPr>
          <p:nvPr>
            <p:ph type="subTitle" idx="1"/>
          </p:nvPr>
        </p:nvSpPr>
        <p:spPr>
          <a:xfrm>
            <a:off x="2396319" y="3531205"/>
            <a:ext cx="5618515"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smtClean="0"/>
              <a:t>Modifier le style des sous-titres du masque</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11/22/2025</a:t>
            </a:fld>
            <a:endParaRPr lang="en-US"/>
          </a:p>
        </p:txBody>
      </p:sp>
      <p:sp>
        <p:nvSpPr>
          <p:cNvPr id="5" name="Footer Placeholder 4"/>
          <p:cNvSpPr>
            <a:spLocks noGrp="1"/>
          </p:cNvSpPr>
          <p:nvPr>
            <p:ph type="ftr" sz="quarter" idx="11"/>
          </p:nvPr>
        </p:nvSpPr>
        <p:spPr>
          <a:xfrm>
            <a:off x="2396319" y="329308"/>
            <a:ext cx="3086292" cy="309201"/>
          </a:xfrm>
        </p:spPr>
        <p:txBody>
          <a:bodyPr/>
          <a:lstStyle/>
          <a:p>
            <a:endParaRPr lang="en-US"/>
          </a:p>
        </p:txBody>
      </p:sp>
      <p:sp>
        <p:nvSpPr>
          <p:cNvPr id="6" name="Slide Number Placeholder 5"/>
          <p:cNvSpPr>
            <a:spLocks noGrp="1"/>
          </p:cNvSpPr>
          <p:nvPr>
            <p:ph type="sldNum" sz="quarter" idx="12"/>
          </p:nvPr>
        </p:nvSpPr>
        <p:spPr>
          <a:xfrm>
            <a:off x="1434703" y="798973"/>
            <a:ext cx="802005" cy="503578"/>
          </a:xfrm>
        </p:spPr>
        <p:txBody>
          <a:bodyPr/>
          <a:lstStyle/>
          <a:p>
            <a:fld id="{C1FF6DA9-008F-8B48-92A6-B652298478BF}" type="slidenum">
              <a:rPr lang="en-US" smtClean="0"/>
              <a:t>‹N°›</a:t>
            </a:fld>
            <a:endParaRPr lang="en-US"/>
          </a:p>
        </p:txBody>
      </p:sp>
      <p:cxnSp>
        <p:nvCxnSpPr>
          <p:cNvPr id="15" name="Straight Connector 14"/>
          <p:cNvCxnSpPr/>
          <p:nvPr/>
        </p:nvCxnSpPr>
        <p:spPr>
          <a:xfrm>
            <a:off x="2396319" y="3528542"/>
            <a:ext cx="561851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890077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1173414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8028" y="798974"/>
            <a:ext cx="1103027" cy="4659889"/>
          </a:xfrm>
        </p:spPr>
        <p:txBody>
          <a:bodyPr vert="eaVert"/>
          <a:lstStyle>
            <a:lvl1pPr algn="l">
              <a:defRPr/>
            </a:lvl1pPr>
          </a:lstStyle>
          <a:p>
            <a:r>
              <a:rPr lang="fr-FR" smtClean="0"/>
              <a:t>Modifiez le style du titre</a:t>
            </a:r>
            <a:endParaRPr lang="en-US" dirty="0"/>
          </a:p>
        </p:txBody>
      </p:sp>
      <p:sp>
        <p:nvSpPr>
          <p:cNvPr id="3" name="Vertical Text Placeholder 2"/>
          <p:cNvSpPr>
            <a:spLocks noGrp="1"/>
          </p:cNvSpPr>
          <p:nvPr>
            <p:ph type="body" orient="vert" idx="1"/>
          </p:nvPr>
        </p:nvSpPr>
        <p:spPr>
          <a:xfrm>
            <a:off x="1443491" y="798974"/>
            <a:ext cx="5301095" cy="4659889"/>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cxnSp>
        <p:nvCxnSpPr>
          <p:cNvPr id="15" name="Straight Connector 14"/>
          <p:cNvCxnSpPr/>
          <p:nvPr/>
        </p:nvCxnSpPr>
        <p:spPr>
          <a:xfrm>
            <a:off x="6918028" y="798974"/>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016159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ncho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511946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443491" y="1756130"/>
            <a:ext cx="5617002" cy="1887950"/>
          </a:xfrm>
        </p:spPr>
        <p:txBody>
          <a:bodyPr anchor="b">
            <a:normAutofit/>
          </a:bodyPr>
          <a:lstStyle>
            <a:lvl1pPr algn="l">
              <a:defRPr sz="3200"/>
            </a:lvl1pPr>
          </a:lstStyle>
          <a:p>
            <a:r>
              <a:rPr lang="fr-FR" smtClean="0"/>
              <a:t>Modifiez le style du titre</a:t>
            </a:r>
            <a:endParaRPr lang="en-US" dirty="0"/>
          </a:p>
        </p:txBody>
      </p:sp>
      <p:sp>
        <p:nvSpPr>
          <p:cNvPr id="3" name="Text Placeholder 2"/>
          <p:cNvSpPr>
            <a:spLocks noGrp="1"/>
          </p:cNvSpPr>
          <p:nvPr>
            <p:ph type="body" idx="1"/>
          </p:nvPr>
        </p:nvSpPr>
        <p:spPr>
          <a:xfrm>
            <a:off x="1443492" y="3806196"/>
            <a:ext cx="5617002"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smtClean="0"/>
              <a:t>Modifier les styles du texte du masque</a:t>
            </a:r>
          </a:p>
        </p:txBody>
      </p:sp>
      <p:sp>
        <p:nvSpPr>
          <p:cNvPr id="4" name="Date Placeholder 3"/>
          <p:cNvSpPr>
            <a:spLocks noGrp="1"/>
          </p:cNvSpPr>
          <p:nvPr>
            <p:ph type="dt" sz="half" idx="10"/>
          </p:nvPr>
        </p:nvSpPr>
        <p:spPr/>
        <p:txBody>
          <a:bodyPr/>
          <a:lstStyle/>
          <a:p>
            <a:fld id="{5BCAD085-E8A6-8845-BD4E-CB4CCA059FC4}" type="datetimeFigureOut">
              <a:rPr lang="en-US" smtClean="0"/>
              <a:t>11/22/2025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cxnSp>
        <p:nvCxnSpPr>
          <p:cNvPr id="15" name="Straight Connector 14"/>
          <p:cNvCxnSpPr/>
          <p:nvPr/>
        </p:nvCxnSpPr>
        <p:spPr>
          <a:xfrm>
            <a:off x="1443491" y="3804985"/>
            <a:ext cx="561700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859282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1443491" y="804890"/>
            <a:ext cx="6571343" cy="1059305"/>
          </a:xfrm>
        </p:spPr>
        <p:txBody>
          <a:bodyPr/>
          <a:lstStyle/>
          <a:p>
            <a:r>
              <a:rPr lang="fr-FR" smtClean="0"/>
              <a:t>Modifiez le style du titre</a:t>
            </a:r>
            <a:endParaRPr lang="en-US" dirty="0"/>
          </a:p>
        </p:txBody>
      </p:sp>
      <p:sp>
        <p:nvSpPr>
          <p:cNvPr id="3" name="Content Placeholder 2"/>
          <p:cNvSpPr>
            <a:spLocks noGrp="1"/>
          </p:cNvSpPr>
          <p:nvPr>
            <p:ph sz="half" idx="1"/>
          </p:nvPr>
        </p:nvSpPr>
        <p:spPr>
          <a:xfrm>
            <a:off x="1443490" y="2013936"/>
            <a:ext cx="3125871" cy="3437560"/>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889182" y="2013936"/>
            <a:ext cx="3125652" cy="3437559"/>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5BCAD085-E8A6-8845-BD4E-CB4CCA059FC4}" type="datetimeFigureOut">
              <a:rPr lang="en-US" smtClean="0"/>
              <a:t>11/22/2025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019165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cxnSp>
        <p:nvCxnSpPr>
          <p:cNvPr id="36" name="Straight Connector 35"/>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804164"/>
            <a:ext cx="6571344" cy="1056319"/>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1443491" y="2019550"/>
            <a:ext cx="3125766"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smtClean="0"/>
              <a:t>Modifier les styles du texte du masque</a:t>
            </a:r>
          </a:p>
        </p:txBody>
      </p:sp>
      <p:sp>
        <p:nvSpPr>
          <p:cNvPr id="4" name="Content Placeholder 3"/>
          <p:cNvSpPr>
            <a:spLocks noGrp="1"/>
          </p:cNvSpPr>
          <p:nvPr>
            <p:ph sz="half" idx="2"/>
          </p:nvPr>
        </p:nvSpPr>
        <p:spPr>
          <a:xfrm>
            <a:off x="1443491" y="2824270"/>
            <a:ext cx="3125766" cy="2644457"/>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889182" y="2023004"/>
            <a:ext cx="3125652"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smtClean="0"/>
              <a:t>Modifier les styles du texte du masque</a:t>
            </a:r>
          </a:p>
        </p:txBody>
      </p:sp>
      <p:sp>
        <p:nvSpPr>
          <p:cNvPr id="6" name="Content Placeholder 5"/>
          <p:cNvSpPr>
            <a:spLocks noGrp="1"/>
          </p:cNvSpPr>
          <p:nvPr>
            <p:ph sz="quarter" idx="4"/>
          </p:nvPr>
        </p:nvSpPr>
        <p:spPr>
          <a:xfrm>
            <a:off x="4889182" y="2821491"/>
            <a:ext cx="3125652" cy="2637371"/>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5BCAD085-E8A6-8845-BD4E-CB4CCA059FC4}" type="datetimeFigureOut">
              <a:rPr lang="en-US" smtClean="0"/>
              <a:t>11/22/2025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757734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cxnSp>
        <p:nvCxnSpPr>
          <p:cNvPr id="32" name="Straight Connector 31"/>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5BCAD085-E8A6-8845-BD4E-CB4CCA059FC4}" type="datetimeFigureOut">
              <a:rPr lang="en-US" smtClean="0"/>
              <a:t>11/22/2025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2022504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11/22/2025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594691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39042" y="798973"/>
            <a:ext cx="2425950" cy="2247117"/>
          </a:xfrm>
        </p:spPr>
        <p:txBody>
          <a:bodyPr anchor="b">
            <a:normAutofit/>
          </a:bodyPr>
          <a:lstStyle>
            <a:lvl1pPr algn="l">
              <a:defRPr sz="2400"/>
            </a:lvl1pPr>
          </a:lstStyle>
          <a:p>
            <a:r>
              <a:rPr lang="fr-FR" smtClean="0"/>
              <a:t>Modifiez le style du titre</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1439042" y="3205492"/>
            <a:ext cx="2427369"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smtClean="0"/>
              <a:t>Modifier les styles du texte du masque</a:t>
            </a:r>
          </a:p>
        </p:txBody>
      </p:sp>
      <p:sp>
        <p:nvSpPr>
          <p:cNvPr id="5" name="Date Placeholder 4"/>
          <p:cNvSpPr>
            <a:spLocks noGrp="1"/>
          </p:cNvSpPr>
          <p:nvPr>
            <p:ph type="dt" sz="half" idx="10"/>
          </p:nvPr>
        </p:nvSpPr>
        <p:spPr/>
        <p:txBody>
          <a:bodyPr/>
          <a:lstStyle/>
          <a:p>
            <a:fld id="{5BCAD085-E8A6-8845-BD4E-CB4CCA059FC4}" type="datetimeFigureOut">
              <a:rPr lang="en-US" smtClean="0"/>
              <a:t>11/22/2025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a:t>
            </a:fld>
            <a:endParaRPr lang="en-US"/>
          </a:p>
        </p:txBody>
      </p:sp>
      <p:cxnSp>
        <p:nvCxnSpPr>
          <p:cNvPr id="17" name="Straight Connector 16"/>
          <p:cNvCxnSpPr/>
          <p:nvPr/>
        </p:nvCxnSpPr>
        <p:spPr>
          <a:xfrm>
            <a:off x="1441748" y="3205491"/>
            <a:ext cx="242327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87159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grpSp>
        <p:nvGrpSpPr>
          <p:cNvPr id="13" name="Group 12"/>
          <p:cNvGrpSpPr/>
          <p:nvPr/>
        </p:nvGrpSpPr>
        <p:grpSpPr>
          <a:xfrm>
            <a:off x="4996501" y="482171"/>
            <a:ext cx="3511387" cy="5149101"/>
            <a:chOff x="6852919" y="583365"/>
            <a:chExt cx="4681849" cy="5181928"/>
          </a:xfrm>
        </p:grpSpPr>
        <p:sp>
          <p:nvSpPr>
            <p:cNvPr id="14" name="Rectangle 13"/>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44148" y="1129513"/>
            <a:ext cx="3244935" cy="1830584"/>
          </a:xfrm>
        </p:spPr>
        <p:txBody>
          <a:bodyPr anchor="b">
            <a:normAutofit/>
          </a:bodyPr>
          <a:lstStyle>
            <a:lvl1pP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1443492" y="3145992"/>
            <a:ext cx="3240286"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smtClean="0"/>
              <a:t>Modifier les styles du texte du masque</a:t>
            </a:r>
          </a:p>
        </p:txBody>
      </p:sp>
      <p:sp>
        <p:nvSpPr>
          <p:cNvPr id="5" name="Date Placeholder 4"/>
          <p:cNvSpPr>
            <a:spLocks noGrp="1"/>
          </p:cNvSpPr>
          <p:nvPr>
            <p:ph type="dt" sz="half" idx="10"/>
          </p:nvPr>
        </p:nvSpPr>
        <p:spPr>
          <a:xfrm>
            <a:off x="1436664" y="5469857"/>
            <a:ext cx="3252420" cy="320123"/>
          </a:xfrm>
        </p:spPr>
        <p:txBody>
          <a:bodyPr/>
          <a:lstStyle>
            <a:lvl1pPr algn="l">
              <a:defRPr/>
            </a:lvl1pPr>
          </a:lstStyle>
          <a:p>
            <a:fld id="{5BCAD085-E8A6-8845-BD4E-CB4CCA059FC4}" type="datetimeFigureOut">
              <a:rPr lang="en-US" smtClean="0"/>
              <a:t>11/22/2025</a:t>
            </a:fld>
            <a:endParaRPr lang="en-US"/>
          </a:p>
        </p:txBody>
      </p:sp>
      <p:sp>
        <p:nvSpPr>
          <p:cNvPr id="6" name="Footer Placeholder 5"/>
          <p:cNvSpPr>
            <a:spLocks noGrp="1"/>
          </p:cNvSpPr>
          <p:nvPr>
            <p:ph type="ftr" sz="quarter" idx="11"/>
          </p:nvPr>
        </p:nvSpPr>
        <p:spPr>
          <a:xfrm>
            <a:off x="1437530" y="318641"/>
            <a:ext cx="3251553" cy="320931"/>
          </a:xfrm>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a:t>
            </a:fld>
            <a:endParaRPr lang="en-US"/>
          </a:p>
        </p:txBody>
      </p:sp>
      <p:cxnSp>
        <p:nvCxnSpPr>
          <p:cNvPr id="31" name="Straight Connector 30"/>
          <p:cNvCxnSpPr/>
          <p:nvPr/>
        </p:nvCxnSpPr>
        <p:spPr>
          <a:xfrm>
            <a:off x="1441281" y="3143605"/>
            <a:ext cx="324201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04987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015734"/>
            <a:ext cx="9144000" cy="4079520"/>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13">
            <a:extLst>
              <a:ext uri="{28A0092B-C50C-407E-A947-70E740481C1C}">
                <a14:useLocalDpi xmlns:a14="http://schemas.microsoft.com/office/drawing/2010/main" val="0"/>
              </a:ext>
            </a:extLst>
          </a:blip>
          <a:srcRect l="12500" t="1538" r="12500" b="-1538"/>
          <a:stretch/>
        </p:blipFill>
        <p:spPr>
          <a:xfrm>
            <a:off x="-1" y="6095253"/>
            <a:ext cx="9144001" cy="774727"/>
          </a:xfrm>
          <a:prstGeom prst="rect">
            <a:avLst/>
          </a:prstGeom>
        </p:spPr>
      </p:pic>
      <p:cxnSp>
        <p:nvCxnSpPr>
          <p:cNvPr id="13" name="Straight Connector 12"/>
          <p:cNvCxnSpPr/>
          <p:nvPr/>
        </p:nvCxnSpPr>
        <p:spPr>
          <a:xfrm>
            <a:off x="0" y="6101127"/>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443491" y="804520"/>
            <a:ext cx="6571343" cy="1049235"/>
          </a:xfrm>
          <a:prstGeom prst="rect">
            <a:avLst/>
          </a:prstGeom>
        </p:spPr>
        <p:txBody>
          <a:bodyPr vert="horz" lIns="91440" tIns="45720" rIns="91440" bIns="45720" rtlCol="0" anchor="t">
            <a:normAutofit/>
          </a:bodyPr>
          <a:lstStyle/>
          <a:p>
            <a:r>
              <a:rPr lang="fr-FR" smtClean="0"/>
              <a:t>Modifiez le style du titre</a:t>
            </a:r>
            <a:endParaRPr lang="en-US" dirty="0"/>
          </a:p>
        </p:txBody>
      </p:sp>
      <p:sp>
        <p:nvSpPr>
          <p:cNvPr id="3" name="Text Placeholder 2"/>
          <p:cNvSpPr>
            <a:spLocks noGrp="1"/>
          </p:cNvSpPr>
          <p:nvPr>
            <p:ph type="body" idx="1"/>
          </p:nvPr>
        </p:nvSpPr>
        <p:spPr>
          <a:xfrm>
            <a:off x="1443491" y="2015733"/>
            <a:ext cx="6571343"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646542" y="330370"/>
            <a:ext cx="2368292"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5BCAD085-E8A6-8845-BD4E-CB4CCA059FC4}" type="datetimeFigureOut">
              <a:rPr lang="en-US" smtClean="0"/>
              <a:t>11/22/2025</a:t>
            </a:fld>
            <a:endParaRPr lang="en-US"/>
          </a:p>
        </p:txBody>
      </p:sp>
      <p:sp>
        <p:nvSpPr>
          <p:cNvPr id="5" name="Footer Placeholder 4"/>
          <p:cNvSpPr>
            <a:spLocks noGrp="1"/>
          </p:cNvSpPr>
          <p:nvPr>
            <p:ph type="ftr" sz="quarter" idx="3"/>
          </p:nvPr>
        </p:nvSpPr>
        <p:spPr>
          <a:xfrm>
            <a:off x="1443491" y="329308"/>
            <a:ext cx="4034004"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7725" y="798973"/>
            <a:ext cx="795746" cy="503578"/>
          </a:xfrm>
          <a:prstGeom prst="rect">
            <a:avLst/>
          </a:prstGeom>
        </p:spPr>
        <p:txBody>
          <a:bodyPr vert="horz" lIns="91440" tIns="45720" rIns="91440" bIns="45720" rtlCol="0" anchor="t"/>
          <a:lstStyle>
            <a:lvl1pPr algn="r">
              <a:defRPr sz="2800">
                <a:solidFill>
                  <a:schemeClr val="accent1"/>
                </a:solidFill>
              </a:defRPr>
            </a:lvl1pPr>
          </a:lstStyle>
          <a:p>
            <a:fld id="{C1FF6DA9-008F-8B48-92A6-B652298478BF}" type="slidenum">
              <a:rPr lang="en-US" smtClean="0"/>
              <a:t>‹N°›</a:t>
            </a:fld>
            <a:endParaRPr lang="en-US"/>
          </a:p>
        </p:txBody>
      </p:sp>
    </p:spTree>
    <p:extLst>
      <p:ext uri="{BB962C8B-B14F-4D97-AF65-F5344CB8AC3E}">
        <p14:creationId xmlns:p14="http://schemas.microsoft.com/office/powerpoint/2010/main" val="21722953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sujet</a:t>
            </a:r>
            <a:endParaRPr dirty="0"/>
          </a:p>
        </p:txBody>
      </p:sp>
      <p:sp>
        <p:nvSpPr>
          <p:cNvPr id="3" name="Content Placeholder 2"/>
          <p:cNvSpPr>
            <a:spLocks noGrp="1"/>
          </p:cNvSpPr>
          <p:nvPr>
            <p:ph idx="1"/>
          </p:nvPr>
        </p:nvSpPr>
        <p:spPr/>
        <p:txBody>
          <a:bodyPr/>
          <a:lstStyle/>
          <a:p>
            <a:r>
              <a:rPr dirty="0" err="1"/>
              <a:t>Analyse</a:t>
            </a:r>
            <a:r>
              <a:rPr dirty="0"/>
              <a:t> et </a:t>
            </a:r>
            <a:r>
              <a:rPr dirty="0" err="1"/>
              <a:t>Optimisation</a:t>
            </a:r>
            <a:r>
              <a:rPr dirty="0"/>
              <a:t> du </a:t>
            </a:r>
            <a:r>
              <a:rPr dirty="0" err="1"/>
              <a:t>Modèle</a:t>
            </a:r>
            <a:r>
              <a:rPr dirty="0"/>
              <a:t> </a:t>
            </a:r>
            <a:r>
              <a:rPr dirty="0" err="1"/>
              <a:t>Économico-Stratégique</a:t>
            </a:r>
            <a:r>
              <a:rPr dirty="0"/>
              <a:t> </a:t>
            </a:r>
            <a:r>
              <a:rPr dirty="0" err="1"/>
              <a:t>d’une</a:t>
            </a:r>
            <a:r>
              <a:rPr dirty="0"/>
              <a:t> </a:t>
            </a:r>
            <a:r>
              <a:rPr dirty="0" err="1"/>
              <a:t>Plateforme</a:t>
            </a:r>
            <a:r>
              <a:rPr dirty="0"/>
              <a:t> SaaS </a:t>
            </a:r>
            <a:r>
              <a:rPr dirty="0" err="1"/>
              <a:t>dédiée</a:t>
            </a:r>
            <a:r>
              <a:rPr dirty="0"/>
              <a:t> aux </a:t>
            </a:r>
            <a:r>
              <a:rPr dirty="0" err="1"/>
              <a:t>Établissements</a:t>
            </a:r>
            <a:r>
              <a:rPr dirty="0"/>
              <a:t> de Santé : </a:t>
            </a:r>
            <a:r>
              <a:rPr dirty="0" err="1"/>
              <a:t>Cas</a:t>
            </a:r>
            <a:r>
              <a:rPr dirty="0"/>
              <a:t> </a:t>
            </a:r>
            <a:r>
              <a:rPr dirty="0" err="1"/>
              <a:t>MapSanté</a:t>
            </a:r>
            <a:endParaRPr dirty="0"/>
          </a:p>
          <a:p>
            <a:endParaRPr dirty="0"/>
          </a:p>
          <a:p>
            <a:r>
              <a:rPr dirty="0"/>
              <a:t>LUVUMBU NDANDAKASA ESPERANT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Analyse interne (SWOT – Forces)</a:t>
            </a:r>
          </a:p>
        </p:txBody>
      </p:sp>
      <p:sp>
        <p:nvSpPr>
          <p:cNvPr id="3" name="Content Placeholder 2"/>
          <p:cNvSpPr>
            <a:spLocks noGrp="1"/>
          </p:cNvSpPr>
          <p:nvPr>
            <p:ph idx="1"/>
          </p:nvPr>
        </p:nvSpPr>
        <p:spPr/>
        <p:txBody>
          <a:bodyPr/>
          <a:lstStyle/>
          <a:p>
            <a:r>
              <a:rPr dirty="0" err="1" smtClean="0"/>
              <a:t>Plateforme</a:t>
            </a:r>
            <a:r>
              <a:rPr dirty="0" smtClean="0"/>
              <a:t> </a:t>
            </a:r>
            <a:r>
              <a:rPr dirty="0" err="1"/>
              <a:t>innovante</a:t>
            </a:r>
            <a:endParaRPr dirty="0"/>
          </a:p>
          <a:p>
            <a:r>
              <a:rPr dirty="0" smtClean="0"/>
              <a:t>Interface </a:t>
            </a:r>
            <a:r>
              <a:rPr dirty="0"/>
              <a:t>simple</a:t>
            </a:r>
          </a:p>
          <a:p>
            <a:r>
              <a:rPr dirty="0" err="1" smtClean="0"/>
              <a:t>Utilité</a:t>
            </a:r>
            <a:r>
              <a:rPr dirty="0" smtClean="0"/>
              <a:t> </a:t>
            </a:r>
            <a:r>
              <a:rPr dirty="0" err="1"/>
              <a:t>sociale</a:t>
            </a:r>
            <a:r>
              <a:rPr dirty="0"/>
              <a:t> </a:t>
            </a:r>
            <a:r>
              <a:rPr dirty="0" err="1"/>
              <a:t>élevée</a:t>
            </a:r>
            <a:endParaRPr dirty="0"/>
          </a:p>
          <a:p>
            <a:r>
              <a:rPr dirty="0" err="1" smtClean="0"/>
              <a:t>Accessibilité</a:t>
            </a:r>
            <a:r>
              <a:rPr dirty="0" smtClean="0"/>
              <a:t> </a:t>
            </a:r>
            <a:r>
              <a:rPr dirty="0"/>
              <a:t>mobile</a:t>
            </a:r>
          </a:p>
          <a:p>
            <a:r>
              <a:rPr dirty="0" err="1" smtClean="0"/>
              <a:t>Faibles</a:t>
            </a:r>
            <a:r>
              <a:rPr dirty="0" smtClean="0"/>
              <a:t> </a:t>
            </a:r>
            <a:r>
              <a:rPr dirty="0" err="1"/>
              <a:t>coûts</a:t>
            </a:r>
            <a:r>
              <a:rPr dirty="0"/>
              <a:t> pour </a:t>
            </a:r>
            <a:r>
              <a:rPr dirty="0" err="1"/>
              <a:t>établissements</a:t>
            </a:r>
            <a:endParaRP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Analyse interne (Faiblesses)</a:t>
            </a:r>
          </a:p>
        </p:txBody>
      </p:sp>
      <p:sp>
        <p:nvSpPr>
          <p:cNvPr id="3" name="Content Placeholder 2"/>
          <p:cNvSpPr>
            <a:spLocks noGrp="1"/>
          </p:cNvSpPr>
          <p:nvPr>
            <p:ph idx="1"/>
          </p:nvPr>
        </p:nvSpPr>
        <p:spPr/>
        <p:txBody>
          <a:bodyPr/>
          <a:lstStyle/>
          <a:p>
            <a:r>
              <a:rPr dirty="0" err="1" smtClean="0"/>
              <a:t>Ressources</a:t>
            </a:r>
            <a:r>
              <a:rPr dirty="0" smtClean="0"/>
              <a:t> </a:t>
            </a:r>
            <a:r>
              <a:rPr dirty="0" err="1"/>
              <a:t>financières</a:t>
            </a:r>
            <a:r>
              <a:rPr dirty="0"/>
              <a:t> </a:t>
            </a:r>
            <a:r>
              <a:rPr dirty="0" err="1"/>
              <a:t>limitées</a:t>
            </a:r>
            <a:endParaRPr dirty="0"/>
          </a:p>
          <a:p>
            <a:r>
              <a:rPr dirty="0" err="1" smtClean="0"/>
              <a:t>Dépendance</a:t>
            </a:r>
            <a:r>
              <a:rPr dirty="0" smtClean="0"/>
              <a:t> </a:t>
            </a:r>
            <a:r>
              <a:rPr dirty="0"/>
              <a:t>Internet</a:t>
            </a:r>
          </a:p>
          <a:p>
            <a:r>
              <a:rPr dirty="0" smtClean="0"/>
              <a:t>Base </a:t>
            </a:r>
            <a:r>
              <a:rPr dirty="0"/>
              <a:t>de </a:t>
            </a:r>
            <a:r>
              <a:rPr dirty="0" err="1"/>
              <a:t>données</a:t>
            </a:r>
            <a:r>
              <a:rPr dirty="0"/>
              <a:t> </a:t>
            </a:r>
            <a:r>
              <a:rPr dirty="0" err="1"/>
              <a:t>en</a:t>
            </a:r>
            <a:r>
              <a:rPr dirty="0"/>
              <a:t> construction</a:t>
            </a:r>
          </a:p>
          <a:p>
            <a:r>
              <a:rPr dirty="0" err="1" smtClean="0"/>
              <a:t>Notoriété</a:t>
            </a:r>
            <a:r>
              <a:rPr dirty="0" smtClean="0"/>
              <a:t> </a:t>
            </a:r>
            <a:r>
              <a:rPr dirty="0" err="1"/>
              <a:t>faible</a:t>
            </a:r>
            <a:endParaRP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Opportunités</a:t>
            </a:r>
          </a:p>
        </p:txBody>
      </p:sp>
      <p:sp>
        <p:nvSpPr>
          <p:cNvPr id="3" name="Content Placeholder 2"/>
          <p:cNvSpPr>
            <a:spLocks noGrp="1"/>
          </p:cNvSpPr>
          <p:nvPr>
            <p:ph idx="1"/>
          </p:nvPr>
        </p:nvSpPr>
        <p:spPr/>
        <p:txBody>
          <a:bodyPr/>
          <a:lstStyle/>
          <a:p>
            <a:r>
              <a:rPr dirty="0" err="1" smtClean="0"/>
              <a:t>Croissance</a:t>
            </a:r>
            <a:r>
              <a:rPr dirty="0" smtClean="0"/>
              <a:t> </a:t>
            </a:r>
            <a:r>
              <a:rPr dirty="0"/>
              <a:t>du mobile </a:t>
            </a:r>
            <a:r>
              <a:rPr dirty="0" err="1"/>
              <a:t>en</a:t>
            </a:r>
            <a:r>
              <a:rPr dirty="0"/>
              <a:t> RDC</a:t>
            </a:r>
          </a:p>
          <a:p>
            <a:r>
              <a:rPr dirty="0" err="1" smtClean="0"/>
              <a:t>Besoin</a:t>
            </a:r>
            <a:r>
              <a:rPr dirty="0" smtClean="0"/>
              <a:t> </a:t>
            </a:r>
            <a:r>
              <a:rPr dirty="0" err="1"/>
              <a:t>d'outils</a:t>
            </a:r>
            <a:r>
              <a:rPr dirty="0"/>
              <a:t> e-santé</a:t>
            </a:r>
          </a:p>
          <a:p>
            <a:r>
              <a:rPr dirty="0" smtClean="0"/>
              <a:t>Absence </a:t>
            </a:r>
            <a:r>
              <a:rPr dirty="0"/>
              <a:t>de concurrence </a:t>
            </a:r>
            <a:r>
              <a:rPr dirty="0" err="1"/>
              <a:t>directe</a:t>
            </a:r>
            <a:endParaRPr dirty="0"/>
          </a:p>
          <a:p>
            <a:r>
              <a:rPr dirty="0" err="1" smtClean="0"/>
              <a:t>Possibilité</a:t>
            </a:r>
            <a:r>
              <a:rPr dirty="0" smtClean="0"/>
              <a:t> </a:t>
            </a:r>
            <a:r>
              <a:rPr dirty="0"/>
              <a:t>de </a:t>
            </a:r>
            <a:r>
              <a:rPr dirty="0" err="1"/>
              <a:t>partenariats</a:t>
            </a:r>
            <a:r>
              <a:rPr dirty="0"/>
              <a:t> </a:t>
            </a:r>
            <a:r>
              <a:rPr dirty="0" err="1"/>
              <a:t>institutionnels</a:t>
            </a:r>
            <a:endParaRP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Menaces</a:t>
            </a:r>
          </a:p>
        </p:txBody>
      </p:sp>
      <p:sp>
        <p:nvSpPr>
          <p:cNvPr id="3" name="Content Placeholder 2"/>
          <p:cNvSpPr>
            <a:spLocks noGrp="1"/>
          </p:cNvSpPr>
          <p:nvPr>
            <p:ph idx="1"/>
          </p:nvPr>
        </p:nvSpPr>
        <p:spPr/>
        <p:txBody>
          <a:bodyPr/>
          <a:lstStyle/>
          <a:p>
            <a:r>
              <a:rPr dirty="0" err="1" smtClean="0"/>
              <a:t>Instabilité</a:t>
            </a:r>
            <a:r>
              <a:rPr dirty="0" smtClean="0"/>
              <a:t> </a:t>
            </a:r>
            <a:r>
              <a:rPr dirty="0" err="1"/>
              <a:t>économique</a:t>
            </a:r>
            <a:endParaRPr dirty="0"/>
          </a:p>
          <a:p>
            <a:r>
              <a:rPr dirty="0" err="1" smtClean="0"/>
              <a:t>Risques</a:t>
            </a:r>
            <a:r>
              <a:rPr dirty="0" smtClean="0"/>
              <a:t> </a:t>
            </a:r>
            <a:r>
              <a:rPr dirty="0" err="1"/>
              <a:t>cybernétiques</a:t>
            </a:r>
            <a:endParaRPr dirty="0"/>
          </a:p>
          <a:p>
            <a:r>
              <a:rPr dirty="0" smtClean="0"/>
              <a:t>Concurrence </a:t>
            </a:r>
            <a:r>
              <a:rPr dirty="0"/>
              <a:t>future possible</a:t>
            </a:r>
          </a:p>
          <a:p>
            <a:r>
              <a:rPr dirty="0" smtClean="0"/>
              <a:t>Cadre </a:t>
            </a:r>
            <a:r>
              <a:rPr dirty="0" err="1"/>
              <a:t>légal</a:t>
            </a:r>
            <a:r>
              <a:rPr dirty="0"/>
              <a:t> encore </a:t>
            </a:r>
            <a:r>
              <a:rPr dirty="0" err="1"/>
              <a:t>limité</a:t>
            </a:r>
            <a:endParaRP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Diagnostic stratégique</a:t>
            </a:r>
          </a:p>
        </p:txBody>
      </p:sp>
      <p:sp>
        <p:nvSpPr>
          <p:cNvPr id="3" name="Content Placeholder 2"/>
          <p:cNvSpPr>
            <a:spLocks noGrp="1"/>
          </p:cNvSpPr>
          <p:nvPr>
            <p:ph idx="1"/>
          </p:nvPr>
        </p:nvSpPr>
        <p:spPr/>
        <p:txBody>
          <a:bodyPr/>
          <a:lstStyle/>
          <a:p>
            <a:r>
              <a:rPr dirty="0" err="1" smtClean="0"/>
              <a:t>Saisir</a:t>
            </a:r>
            <a:r>
              <a:rPr dirty="0" smtClean="0"/>
              <a:t> </a:t>
            </a:r>
            <a:r>
              <a:rPr lang="fr-FR" dirty="0" smtClean="0"/>
              <a:t>les </a:t>
            </a:r>
            <a:r>
              <a:rPr dirty="0" err="1" smtClean="0"/>
              <a:t>opportunités</a:t>
            </a:r>
            <a:r>
              <a:rPr dirty="0" smtClean="0"/>
              <a:t> </a:t>
            </a:r>
            <a:r>
              <a:rPr dirty="0"/>
              <a:t>via forces</a:t>
            </a:r>
          </a:p>
          <a:p>
            <a:r>
              <a:rPr dirty="0" err="1" smtClean="0"/>
              <a:t>Corriger</a:t>
            </a:r>
            <a:r>
              <a:rPr dirty="0" smtClean="0"/>
              <a:t> </a:t>
            </a:r>
            <a:r>
              <a:rPr lang="fr-FR" dirty="0" smtClean="0"/>
              <a:t>les </a:t>
            </a:r>
            <a:r>
              <a:rPr dirty="0" err="1" smtClean="0"/>
              <a:t>faiblesses</a:t>
            </a:r>
            <a:r>
              <a:rPr dirty="0" smtClean="0"/>
              <a:t> </a:t>
            </a:r>
            <a:r>
              <a:rPr dirty="0"/>
              <a:t>grâce </a:t>
            </a:r>
            <a:r>
              <a:rPr lang="fr-FR" dirty="0" smtClean="0"/>
              <a:t>aux</a:t>
            </a:r>
            <a:r>
              <a:rPr dirty="0" smtClean="0"/>
              <a:t> </a:t>
            </a:r>
            <a:r>
              <a:rPr dirty="0" err="1"/>
              <a:t>partenariats</a:t>
            </a:r>
            <a:endParaRPr dirty="0"/>
          </a:p>
          <a:p>
            <a:r>
              <a:rPr dirty="0" err="1" smtClean="0"/>
              <a:t>Renforcer</a:t>
            </a:r>
            <a:r>
              <a:rPr dirty="0" smtClean="0"/>
              <a:t> </a:t>
            </a:r>
            <a:r>
              <a:rPr lang="fr-FR" dirty="0" smtClean="0"/>
              <a:t>la </a:t>
            </a:r>
            <a:r>
              <a:rPr dirty="0" err="1" smtClean="0"/>
              <a:t>sécurité</a:t>
            </a:r>
            <a:r>
              <a:rPr dirty="0" smtClean="0"/>
              <a:t> </a:t>
            </a:r>
            <a:r>
              <a:rPr dirty="0"/>
              <a:t>et </a:t>
            </a:r>
            <a:r>
              <a:rPr lang="fr-FR" dirty="0" smtClean="0"/>
              <a:t>la </a:t>
            </a:r>
            <a:r>
              <a:rPr dirty="0" err="1" smtClean="0"/>
              <a:t>visibilité</a:t>
            </a:r>
            <a:endParaRPr dirty="0"/>
          </a:p>
          <a:p>
            <a:r>
              <a:rPr dirty="0" err="1" smtClean="0"/>
              <a:t>Construire</a:t>
            </a:r>
            <a:r>
              <a:rPr dirty="0" smtClean="0"/>
              <a:t> </a:t>
            </a:r>
            <a:r>
              <a:rPr dirty="0"/>
              <a:t>un </a:t>
            </a:r>
            <a:r>
              <a:rPr dirty="0" err="1"/>
              <a:t>modèle</a:t>
            </a:r>
            <a:r>
              <a:rPr dirty="0"/>
              <a:t> </a:t>
            </a:r>
            <a:r>
              <a:rPr dirty="0" err="1"/>
              <a:t>économique</a:t>
            </a:r>
            <a:r>
              <a:rPr dirty="0"/>
              <a:t> </a:t>
            </a:r>
            <a:r>
              <a:rPr dirty="0" err="1"/>
              <a:t>solide</a:t>
            </a:r>
            <a:endParaRP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Modèles économiques proposés</a:t>
            </a:r>
          </a:p>
        </p:txBody>
      </p:sp>
      <p:sp>
        <p:nvSpPr>
          <p:cNvPr id="3" name="Content Placeholder 2"/>
          <p:cNvSpPr>
            <a:spLocks noGrp="1"/>
          </p:cNvSpPr>
          <p:nvPr>
            <p:ph idx="1"/>
          </p:nvPr>
        </p:nvSpPr>
        <p:spPr/>
        <p:txBody>
          <a:bodyPr/>
          <a:lstStyle/>
          <a:p>
            <a:r>
              <a:rPr dirty="0" smtClean="0"/>
              <a:t>Freemium</a:t>
            </a:r>
            <a:endParaRPr dirty="0"/>
          </a:p>
          <a:p>
            <a:r>
              <a:rPr dirty="0" smtClean="0"/>
              <a:t>Abonnement </a:t>
            </a:r>
            <a:r>
              <a:rPr dirty="0"/>
              <a:t>(</a:t>
            </a:r>
            <a:r>
              <a:rPr dirty="0" err="1"/>
              <a:t>mensuel</a:t>
            </a:r>
            <a:r>
              <a:rPr dirty="0"/>
              <a:t>/</a:t>
            </a:r>
            <a:r>
              <a:rPr dirty="0" err="1"/>
              <a:t>annuel</a:t>
            </a:r>
            <a:r>
              <a:rPr dirty="0"/>
              <a:t>)</a:t>
            </a:r>
          </a:p>
          <a:p>
            <a:r>
              <a:rPr dirty="0" err="1" smtClean="0"/>
              <a:t>Paiement</a:t>
            </a:r>
            <a:r>
              <a:rPr dirty="0" smtClean="0"/>
              <a:t> </a:t>
            </a:r>
            <a:r>
              <a:rPr dirty="0"/>
              <a:t>par service</a:t>
            </a:r>
          </a:p>
          <a:p>
            <a:r>
              <a:rPr dirty="0" err="1" smtClean="0"/>
              <a:t>Publicité</a:t>
            </a:r>
            <a:endParaRPr dirty="0"/>
          </a:p>
          <a:p>
            <a:r>
              <a:rPr dirty="0" err="1" smtClean="0"/>
              <a:t>Modèle</a:t>
            </a:r>
            <a:r>
              <a:rPr dirty="0" smtClean="0"/>
              <a:t> </a:t>
            </a:r>
            <a:r>
              <a:rPr dirty="0" err="1"/>
              <a:t>hybride</a:t>
            </a:r>
            <a:r>
              <a:rPr dirty="0"/>
              <a:t> (</a:t>
            </a:r>
            <a:r>
              <a:rPr dirty="0" err="1"/>
              <a:t>recommandé</a:t>
            </a:r>
            <a:r>
              <a:rPr dirty="0"/>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Stratégie de développement</a:t>
            </a:r>
          </a:p>
        </p:txBody>
      </p:sp>
      <p:sp>
        <p:nvSpPr>
          <p:cNvPr id="3" name="Content Placeholder 2"/>
          <p:cNvSpPr>
            <a:spLocks noGrp="1"/>
          </p:cNvSpPr>
          <p:nvPr>
            <p:ph idx="1"/>
          </p:nvPr>
        </p:nvSpPr>
        <p:spPr/>
        <p:txBody>
          <a:bodyPr/>
          <a:lstStyle/>
          <a:p>
            <a:r>
              <a:rPr dirty="0" err="1" smtClean="0"/>
              <a:t>Sensibilisation</a:t>
            </a:r>
            <a:r>
              <a:rPr dirty="0" smtClean="0"/>
              <a:t> </a:t>
            </a:r>
            <a:r>
              <a:rPr dirty="0"/>
              <a:t>et communication</a:t>
            </a:r>
          </a:p>
          <a:p>
            <a:r>
              <a:rPr dirty="0" err="1" smtClean="0"/>
              <a:t>Partenariats</a:t>
            </a:r>
            <a:r>
              <a:rPr dirty="0" smtClean="0"/>
              <a:t> </a:t>
            </a:r>
            <a:r>
              <a:rPr dirty="0" err="1"/>
              <a:t>institutionnels</a:t>
            </a:r>
            <a:r>
              <a:rPr dirty="0"/>
              <a:t> (</a:t>
            </a:r>
            <a:r>
              <a:rPr dirty="0" err="1"/>
              <a:t>Ministère</a:t>
            </a:r>
            <a:r>
              <a:rPr dirty="0"/>
              <a:t>, ONG)</a:t>
            </a:r>
          </a:p>
          <a:p>
            <a:r>
              <a:rPr dirty="0" err="1" smtClean="0"/>
              <a:t>Amélioration</a:t>
            </a:r>
            <a:r>
              <a:rPr dirty="0" smtClean="0"/>
              <a:t> </a:t>
            </a:r>
            <a:r>
              <a:rPr dirty="0"/>
              <a:t>continue de la </a:t>
            </a:r>
            <a:r>
              <a:rPr dirty="0" err="1"/>
              <a:t>plateforme</a:t>
            </a:r>
            <a:endParaRPr dirty="0"/>
          </a:p>
          <a:p>
            <a:r>
              <a:rPr dirty="0" smtClean="0"/>
              <a:t>Formation </a:t>
            </a:r>
            <a:r>
              <a:rPr dirty="0"/>
              <a:t>des </a:t>
            </a:r>
            <a:r>
              <a:rPr dirty="0" err="1"/>
              <a:t>établissements</a:t>
            </a:r>
            <a:endParaRP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3491" y="804520"/>
            <a:ext cx="7201745" cy="1049235"/>
          </a:xfrm>
        </p:spPr>
        <p:txBody>
          <a:bodyPr>
            <a:noAutofit/>
          </a:bodyPr>
          <a:lstStyle/>
          <a:p>
            <a:r>
              <a:rPr lang="fr-FR" sz="2400" b="1" dirty="0"/>
              <a:t>Campagnes de sensibilisation dans les hôpitaux et pharmacies</a:t>
            </a:r>
            <a:br>
              <a:rPr lang="fr-FR" sz="2400" b="1" dirty="0"/>
            </a:br>
            <a:endParaRPr lang="fr-FR" sz="2400" dirty="0"/>
          </a:p>
        </p:txBody>
      </p:sp>
      <p:sp>
        <p:nvSpPr>
          <p:cNvPr id="3" name="Espace réservé du contenu 2"/>
          <p:cNvSpPr>
            <a:spLocks noGrp="1"/>
          </p:cNvSpPr>
          <p:nvPr>
            <p:ph idx="1"/>
          </p:nvPr>
        </p:nvSpPr>
        <p:spPr/>
        <p:txBody>
          <a:bodyPr>
            <a:normAutofit lnSpcReduction="10000"/>
          </a:bodyPr>
          <a:lstStyle/>
          <a:p>
            <a:pPr marL="0" indent="0">
              <a:buNone/>
            </a:pPr>
            <a:r>
              <a:rPr lang="fr-FR" dirty="0"/>
              <a:t>Il s’agit de mener des actions directes dans les établissements afin de :</a:t>
            </a:r>
          </a:p>
          <a:p>
            <a:pPr lvl="0"/>
            <a:r>
              <a:rPr lang="fr-FR" dirty="0"/>
              <a:t>expliquer les fonctionnalités de </a:t>
            </a:r>
            <a:r>
              <a:rPr lang="fr-FR" dirty="0" err="1"/>
              <a:t>MapSanté</a:t>
            </a:r>
            <a:r>
              <a:rPr lang="fr-FR" dirty="0"/>
              <a:t>,</a:t>
            </a:r>
          </a:p>
          <a:p>
            <a:pPr lvl="0"/>
            <a:r>
              <a:rPr lang="fr-FR" dirty="0"/>
              <a:t>démontrer sa valeur ajoutée (visibilité, orientation des patients),</a:t>
            </a:r>
          </a:p>
          <a:p>
            <a:pPr lvl="0"/>
            <a:r>
              <a:rPr lang="fr-FR" dirty="0"/>
              <a:t>convaincre les décideurs (directeurs, médecins, pharmaciens),</a:t>
            </a:r>
          </a:p>
          <a:p>
            <a:pPr lvl="0"/>
            <a:r>
              <a:rPr lang="fr-FR" dirty="0"/>
              <a:t>distribuer flyers, affiches, brochures.</a:t>
            </a:r>
          </a:p>
          <a:p>
            <a:pPr marL="0" indent="0">
              <a:buNone/>
            </a:pPr>
            <a:endParaRPr lang="fr-FR" dirty="0"/>
          </a:p>
        </p:txBody>
      </p:sp>
    </p:spTree>
    <p:extLst>
      <p:ext uri="{BB962C8B-B14F-4D97-AF65-F5344CB8AC3E}">
        <p14:creationId xmlns:p14="http://schemas.microsoft.com/office/powerpoint/2010/main" val="13549118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3491" y="804520"/>
            <a:ext cx="7294109" cy="1049235"/>
          </a:xfrm>
        </p:spPr>
        <p:txBody>
          <a:bodyPr>
            <a:noAutofit/>
          </a:bodyPr>
          <a:lstStyle/>
          <a:p>
            <a:r>
              <a:rPr lang="fr-FR" sz="2400" b="1" dirty="0"/>
              <a:t>Communication digitale (réseaux sociaux, site web, vidéos explicatives)</a:t>
            </a:r>
            <a:br>
              <a:rPr lang="fr-FR" sz="2400" b="1" dirty="0"/>
            </a:br>
            <a:endParaRPr lang="fr-FR" sz="2400" dirty="0"/>
          </a:p>
        </p:txBody>
      </p:sp>
      <p:sp>
        <p:nvSpPr>
          <p:cNvPr id="3" name="Espace réservé du contenu 2"/>
          <p:cNvSpPr>
            <a:spLocks noGrp="1"/>
          </p:cNvSpPr>
          <p:nvPr>
            <p:ph idx="1"/>
          </p:nvPr>
        </p:nvSpPr>
        <p:spPr/>
        <p:txBody>
          <a:bodyPr/>
          <a:lstStyle/>
          <a:p>
            <a:pPr marL="0" indent="0">
              <a:buNone/>
            </a:pPr>
            <a:r>
              <a:rPr lang="fr-FR" dirty="0"/>
              <a:t>La présence digitale permet de toucher une population beaucoup plus </a:t>
            </a:r>
            <a:r>
              <a:rPr lang="fr-FR" dirty="0" smtClean="0"/>
              <a:t>large. La </a:t>
            </a:r>
            <a:r>
              <a:rPr lang="fr-FR" dirty="0"/>
              <a:t>stratégie inclura :</a:t>
            </a:r>
          </a:p>
          <a:p>
            <a:pPr lvl="0"/>
            <a:r>
              <a:rPr lang="fr-FR" dirty="0"/>
              <a:t>publications sur Facebook, Instagram, </a:t>
            </a:r>
            <a:r>
              <a:rPr lang="fr-FR" dirty="0" err="1"/>
              <a:t>TikTok</a:t>
            </a:r>
            <a:r>
              <a:rPr lang="fr-FR" dirty="0"/>
              <a:t>, LinkedIn,</a:t>
            </a:r>
          </a:p>
          <a:p>
            <a:pPr lvl="0"/>
            <a:r>
              <a:rPr lang="fr-FR" dirty="0"/>
              <a:t>contenus informatifs (actualités santé, conseils, tutoriels),</a:t>
            </a:r>
          </a:p>
          <a:p>
            <a:pPr lvl="0"/>
            <a:r>
              <a:rPr lang="fr-FR" dirty="0"/>
              <a:t>vidéos explicatives du fonctionnement de </a:t>
            </a:r>
            <a:r>
              <a:rPr lang="fr-FR" dirty="0" err="1"/>
              <a:t>MapSanté</a:t>
            </a:r>
            <a:r>
              <a:rPr lang="fr-FR" dirty="0"/>
              <a:t>,</a:t>
            </a:r>
          </a:p>
          <a:p>
            <a:pPr lvl="0"/>
            <a:r>
              <a:rPr lang="fr-FR" dirty="0"/>
              <a:t>publicités ciblées pour atteindre les professionnels.</a:t>
            </a:r>
          </a:p>
          <a:p>
            <a:pPr marL="0" indent="0">
              <a:buNone/>
            </a:pPr>
            <a:endParaRPr lang="fr-FR" dirty="0"/>
          </a:p>
        </p:txBody>
      </p:sp>
    </p:spTree>
    <p:extLst>
      <p:ext uri="{BB962C8B-B14F-4D97-AF65-F5344CB8AC3E}">
        <p14:creationId xmlns:p14="http://schemas.microsoft.com/office/powerpoint/2010/main" val="15285912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3491" y="804520"/>
            <a:ext cx="6887709" cy="1049235"/>
          </a:xfrm>
        </p:spPr>
        <p:txBody>
          <a:bodyPr>
            <a:noAutofit/>
          </a:bodyPr>
          <a:lstStyle/>
          <a:p>
            <a:r>
              <a:rPr lang="fr-FR" sz="2800" b="1" dirty="0"/>
              <a:t>Programme </a:t>
            </a:r>
            <a:r>
              <a:rPr lang="fr-FR" sz="2400" b="1" dirty="0"/>
              <a:t>ambassadeur</a:t>
            </a:r>
            <a:r>
              <a:rPr lang="fr-FR" sz="2800" b="1" dirty="0"/>
              <a:t> (médecins, étudiants en santé)</a:t>
            </a:r>
            <a:br>
              <a:rPr lang="fr-FR" sz="2800" b="1" dirty="0"/>
            </a:br>
            <a:endParaRPr lang="fr-FR" sz="2800" dirty="0"/>
          </a:p>
        </p:txBody>
      </p:sp>
      <p:sp>
        <p:nvSpPr>
          <p:cNvPr id="3" name="Espace réservé du contenu 2"/>
          <p:cNvSpPr>
            <a:spLocks noGrp="1"/>
          </p:cNvSpPr>
          <p:nvPr>
            <p:ph idx="1"/>
          </p:nvPr>
        </p:nvSpPr>
        <p:spPr/>
        <p:txBody>
          <a:bodyPr/>
          <a:lstStyle/>
          <a:p>
            <a:pPr marL="0" indent="0">
              <a:buNone/>
            </a:pPr>
            <a:r>
              <a:rPr lang="fr-FR" dirty="0" err="1"/>
              <a:t>MapSanté</a:t>
            </a:r>
            <a:r>
              <a:rPr lang="fr-FR" dirty="0"/>
              <a:t> peut mobiliser :</a:t>
            </a:r>
          </a:p>
          <a:p>
            <a:pPr lvl="0"/>
            <a:r>
              <a:rPr lang="fr-FR" dirty="0"/>
              <a:t>des médecins influents,</a:t>
            </a:r>
          </a:p>
          <a:p>
            <a:pPr lvl="0"/>
            <a:r>
              <a:rPr lang="fr-FR" dirty="0"/>
              <a:t>des responsables d’hôpitaux,</a:t>
            </a:r>
          </a:p>
          <a:p>
            <a:pPr lvl="0"/>
            <a:r>
              <a:rPr lang="fr-FR" dirty="0"/>
              <a:t>des étudiants en médecine, pharmacie ou soins infirmiers.</a:t>
            </a:r>
          </a:p>
          <a:p>
            <a:pPr marL="0" indent="0">
              <a:buNone/>
            </a:pPr>
            <a:endParaRPr lang="fr-FR" dirty="0"/>
          </a:p>
        </p:txBody>
      </p:sp>
    </p:spTree>
    <p:extLst>
      <p:ext uri="{BB962C8B-B14F-4D97-AF65-F5344CB8AC3E}">
        <p14:creationId xmlns:p14="http://schemas.microsoft.com/office/powerpoint/2010/main" val="38020598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Contexte</a:t>
            </a:r>
          </a:p>
        </p:txBody>
      </p:sp>
      <p:sp>
        <p:nvSpPr>
          <p:cNvPr id="3" name="Content Placeholder 2"/>
          <p:cNvSpPr>
            <a:spLocks noGrp="1"/>
          </p:cNvSpPr>
          <p:nvPr>
            <p:ph idx="1"/>
          </p:nvPr>
        </p:nvSpPr>
        <p:spPr/>
        <p:txBody>
          <a:bodyPr>
            <a:normAutofit fontScale="92500" lnSpcReduction="10000"/>
          </a:bodyPr>
          <a:lstStyle/>
          <a:p>
            <a:r>
              <a:rPr lang="fr-FR" dirty="0"/>
              <a:t>La RDC connaît une faible digitalisation du secteur de la santé, marquée par un accès limité à l’information et une faible interconnexion des établissements. </a:t>
            </a:r>
            <a:r>
              <a:rPr lang="fr-FR" dirty="0" err="1"/>
              <a:t>MapSanté</a:t>
            </a:r>
            <a:r>
              <a:rPr lang="fr-FR" dirty="0"/>
              <a:t> apporte une réponse innovante grâce à la géolocalisation et à l’accès aux informations sanitaires, mais ne possède pas encore de modèle économique ni de stratégie de déploiement assurant sa viabilité.</a:t>
            </a:r>
          </a:p>
          <a:p>
            <a:r>
              <a:rPr lang="fr-FR" dirty="0"/>
              <a:t>Ce travail vise donc à </a:t>
            </a:r>
            <a:r>
              <a:rPr lang="fr-FR" b="1" dirty="0"/>
              <a:t>concevoir un modèle économique et stratégique adapté aux réalités congolaises pour garantir le développement durable de </a:t>
            </a:r>
            <a:r>
              <a:rPr lang="fr-FR" b="1" dirty="0" err="1"/>
              <a:t>MapSanté</a:t>
            </a:r>
            <a:r>
              <a:rPr lang="fr-FR" dirty="0"/>
              <a:t>.</a:t>
            </a:r>
          </a:p>
          <a:p>
            <a:pPr marL="0" indent="0">
              <a:buNone/>
            </a:pPr>
            <a:endParaRP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Conclusion</a:t>
            </a:r>
          </a:p>
        </p:txBody>
      </p:sp>
      <p:sp>
        <p:nvSpPr>
          <p:cNvPr id="3" name="Content Placeholder 2"/>
          <p:cNvSpPr>
            <a:spLocks noGrp="1"/>
          </p:cNvSpPr>
          <p:nvPr>
            <p:ph idx="1"/>
          </p:nvPr>
        </p:nvSpPr>
        <p:spPr/>
        <p:txBody>
          <a:bodyPr/>
          <a:lstStyle/>
          <a:p>
            <a:r>
              <a:rPr dirty="0" err="1"/>
              <a:t>MapSanté</a:t>
            </a:r>
            <a:r>
              <a:rPr dirty="0"/>
              <a:t>, solution </a:t>
            </a:r>
            <a:r>
              <a:rPr dirty="0" err="1"/>
              <a:t>d’intérêt</a:t>
            </a:r>
            <a:r>
              <a:rPr dirty="0"/>
              <a:t> national, </a:t>
            </a:r>
            <a:r>
              <a:rPr dirty="0" err="1"/>
              <a:t>peut</a:t>
            </a:r>
            <a:r>
              <a:rPr dirty="0"/>
              <a:t> </a:t>
            </a:r>
            <a:r>
              <a:rPr dirty="0" err="1"/>
              <a:t>devenir</a:t>
            </a:r>
            <a:r>
              <a:rPr dirty="0"/>
              <a:t> un </a:t>
            </a:r>
            <a:r>
              <a:rPr dirty="0" err="1"/>
              <a:t>pilier</a:t>
            </a:r>
            <a:r>
              <a:rPr dirty="0"/>
              <a:t> de la </a:t>
            </a:r>
            <a:r>
              <a:rPr dirty="0" err="1"/>
              <a:t>digitalisation</a:t>
            </a:r>
            <a:r>
              <a:rPr dirty="0"/>
              <a:t> sanitaire </a:t>
            </a:r>
            <a:r>
              <a:rPr dirty="0" err="1"/>
              <a:t>en</a:t>
            </a:r>
            <a:r>
              <a:rPr dirty="0"/>
              <a:t> RDC grâce à un </a:t>
            </a:r>
            <a:r>
              <a:rPr dirty="0" err="1"/>
              <a:t>modèle</a:t>
            </a:r>
            <a:r>
              <a:rPr dirty="0"/>
              <a:t> </a:t>
            </a:r>
            <a:r>
              <a:rPr dirty="0" err="1"/>
              <a:t>économique</a:t>
            </a:r>
            <a:r>
              <a:rPr dirty="0"/>
              <a:t> flexible et </a:t>
            </a:r>
            <a:r>
              <a:rPr dirty="0" err="1"/>
              <a:t>une</a:t>
            </a:r>
            <a:r>
              <a:rPr dirty="0"/>
              <a:t> </a:t>
            </a:r>
            <a:r>
              <a:rPr dirty="0" err="1"/>
              <a:t>stratégie</a:t>
            </a:r>
            <a:r>
              <a:rPr dirty="0"/>
              <a:t> progressive</a:t>
            </a:r>
            <a:r>
              <a:rPr dirty="0" smtClean="0"/>
              <a:t>.</a:t>
            </a:r>
            <a:endParaRPr lang="fr-FR" dirty="0" smtClean="0"/>
          </a:p>
          <a:p>
            <a:endParaRP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Tableau comparatif (coûts, avantages, risques)</a:t>
            </a:r>
            <a:endParaRPr lang="fr-FR" dirty="0"/>
          </a:p>
        </p:txBody>
      </p:sp>
      <p:pic>
        <p:nvPicPr>
          <p:cNvPr id="7" name="Espace réservé du contenu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29150" y="2016125"/>
            <a:ext cx="6200025" cy="3449638"/>
          </a:xfrm>
        </p:spPr>
      </p:pic>
    </p:spTree>
    <p:extLst>
      <p:ext uri="{BB962C8B-B14F-4D97-AF65-F5344CB8AC3E}">
        <p14:creationId xmlns:p14="http://schemas.microsoft.com/office/powerpoint/2010/main" val="3176308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Analyse multicritère</a:t>
            </a:r>
            <a:endParaRPr lang="fr-FR"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3038" y="2262909"/>
            <a:ext cx="7285326" cy="2737298"/>
          </a:xfrm>
        </p:spPr>
      </p:pic>
    </p:spTree>
    <p:extLst>
      <p:ext uri="{BB962C8B-B14F-4D97-AF65-F5344CB8AC3E}">
        <p14:creationId xmlns:p14="http://schemas.microsoft.com/office/powerpoint/2010/main" val="38603223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85794"/>
            <a:ext cx="8811491" cy="3046988"/>
          </a:xfrm>
          <a:prstGeom prst="rect">
            <a:avLst/>
          </a:prstGeom>
        </p:spPr>
        <p:txBody>
          <a:bodyPr wrap="square">
            <a:spAutoFit/>
          </a:bodyPr>
          <a:lstStyle/>
          <a:p>
            <a:pPr>
              <a:defRPr/>
            </a:pPr>
            <a:r>
              <a:rPr lang="fr-FR" sz="4400" b="1" dirty="0">
                <a:effectLst>
                  <a:outerShdw blurRad="38100" dist="38100" dir="2700000" algn="tl">
                    <a:srgbClr val="000000">
                      <a:alpha val="43137"/>
                    </a:srgbClr>
                  </a:outerShdw>
                </a:effectLst>
                <a:latin typeface="Arial Narrow" pitchFamily="34" charset="0"/>
              </a:rPr>
              <a:t>     </a:t>
            </a:r>
            <a:r>
              <a:rPr lang="fr-FR" sz="4400" b="1" dirty="0" smtClean="0">
                <a:effectLst>
                  <a:outerShdw blurRad="38100" dist="38100" dir="2700000" algn="tl">
                    <a:srgbClr val="000000">
                      <a:alpha val="43137"/>
                    </a:srgbClr>
                  </a:outerShdw>
                </a:effectLst>
                <a:latin typeface="Arial Narrow" pitchFamily="34" charset="0"/>
              </a:rPr>
              <a:t>   </a:t>
            </a:r>
            <a:r>
              <a:rPr lang="fr-FR" sz="4800" b="1" i="1" dirty="0" smtClean="0">
                <a:solidFill>
                  <a:srgbClr val="FF0000"/>
                </a:solidFill>
                <a:effectLst>
                  <a:outerShdw blurRad="38100" dist="38100" dir="2700000" algn="tl">
                    <a:srgbClr val="000000">
                      <a:alpha val="43137"/>
                    </a:srgbClr>
                  </a:outerShdw>
                </a:effectLst>
                <a:latin typeface="Arial Narrow" pitchFamily="34" charset="0"/>
              </a:rPr>
              <a:t>MERCI </a:t>
            </a:r>
            <a:r>
              <a:rPr lang="fr-FR" sz="4800" b="1" i="1" dirty="0">
                <a:solidFill>
                  <a:srgbClr val="FF0000"/>
                </a:solidFill>
                <a:effectLst>
                  <a:outerShdw blurRad="38100" dist="38100" dir="2700000" algn="tl">
                    <a:srgbClr val="000000">
                      <a:alpha val="43137"/>
                    </a:srgbClr>
                  </a:outerShdw>
                </a:effectLst>
                <a:latin typeface="Arial Narrow" pitchFamily="34" charset="0"/>
              </a:rPr>
              <a:t>POUR VOTRE AIMABLE</a:t>
            </a:r>
          </a:p>
          <a:p>
            <a:pPr>
              <a:defRPr/>
            </a:pPr>
            <a:endParaRPr lang="fr-FR" sz="4800" b="1" i="1" dirty="0">
              <a:solidFill>
                <a:srgbClr val="FF0000"/>
              </a:solidFill>
              <a:effectLst>
                <a:outerShdw blurRad="38100" dist="38100" dir="2700000" algn="tl">
                  <a:srgbClr val="000000">
                    <a:alpha val="43137"/>
                  </a:srgbClr>
                </a:outerShdw>
              </a:effectLst>
              <a:latin typeface="Arial Narrow" pitchFamily="34" charset="0"/>
            </a:endParaRPr>
          </a:p>
          <a:p>
            <a:pPr>
              <a:defRPr/>
            </a:pPr>
            <a:r>
              <a:rPr lang="fr-FR" sz="4800" b="1" i="1" dirty="0">
                <a:solidFill>
                  <a:srgbClr val="FF0000"/>
                </a:solidFill>
                <a:effectLst>
                  <a:outerShdw blurRad="38100" dist="38100" dir="2700000" algn="tl">
                    <a:srgbClr val="000000">
                      <a:alpha val="43137"/>
                    </a:srgbClr>
                  </a:outerShdw>
                </a:effectLst>
                <a:latin typeface="Arial Narrow" pitchFamily="34" charset="0"/>
              </a:rPr>
              <a:t>                       </a:t>
            </a:r>
            <a:r>
              <a:rPr lang="fr-FR" sz="4800" b="1" i="1" dirty="0" smtClean="0">
                <a:solidFill>
                  <a:srgbClr val="FF0000"/>
                </a:solidFill>
                <a:effectLst>
                  <a:outerShdw blurRad="38100" dist="38100" dir="2700000" algn="tl">
                    <a:srgbClr val="000000">
                      <a:alpha val="43137"/>
                    </a:srgbClr>
                  </a:outerShdw>
                </a:effectLst>
                <a:latin typeface="Arial Narrow" pitchFamily="34" charset="0"/>
              </a:rPr>
              <a:t>ATTENTION</a:t>
            </a:r>
          </a:p>
          <a:p>
            <a:pPr>
              <a:defRPr/>
            </a:pPr>
            <a:endParaRPr lang="fr-FR" sz="4800" b="1" i="1" dirty="0">
              <a:solidFill>
                <a:srgbClr val="FF0000"/>
              </a:solidFill>
              <a:effectLst>
                <a:outerShdw blurRad="38100" dist="38100" dir="2700000" algn="tl">
                  <a:srgbClr val="000000">
                    <a:alpha val="43137"/>
                  </a:srgbClr>
                </a:outerShdw>
              </a:effectLst>
              <a:latin typeface="Arial Narrow" pitchFamily="34" charset="0"/>
            </a:endParaRPr>
          </a:p>
        </p:txBody>
      </p:sp>
      <p:pic>
        <p:nvPicPr>
          <p:cNvPr id="5" name="Picture 5" descr="AG00373_"/>
          <p:cNvPicPr>
            <a:picLocks noChangeAspect="1" noChangeArrowheads="1" noCrop="1"/>
          </p:cNvPicPr>
          <p:nvPr/>
        </p:nvPicPr>
        <p:blipFill>
          <a:blip r:embed="rId2"/>
          <a:srcRect/>
          <a:stretch>
            <a:fillRect/>
          </a:stretch>
        </p:blipFill>
        <p:spPr bwMode="auto">
          <a:xfrm>
            <a:off x="2815576" y="3141640"/>
            <a:ext cx="3510853" cy="3214710"/>
          </a:xfrm>
          <a:prstGeom prst="rect">
            <a:avLst/>
          </a:prstGeom>
          <a:noFill/>
          <a:ln w="9525">
            <a:noFill/>
            <a:miter lim="800000"/>
            <a:headEnd/>
            <a:tailEnd/>
          </a:ln>
        </p:spPr>
      </p:pic>
    </p:spTree>
    <p:extLst>
      <p:ext uri="{BB962C8B-B14F-4D97-AF65-F5344CB8AC3E}">
        <p14:creationId xmlns:p14="http://schemas.microsoft.com/office/powerpoint/2010/main" val="823164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Problématique</a:t>
            </a:r>
          </a:p>
        </p:txBody>
      </p:sp>
      <p:sp>
        <p:nvSpPr>
          <p:cNvPr id="3" name="Content Placeholder 2"/>
          <p:cNvSpPr>
            <a:spLocks noGrp="1"/>
          </p:cNvSpPr>
          <p:nvPr>
            <p:ph idx="1"/>
          </p:nvPr>
        </p:nvSpPr>
        <p:spPr>
          <a:xfrm>
            <a:off x="942109" y="2015733"/>
            <a:ext cx="7712364" cy="3450613"/>
          </a:xfrm>
        </p:spPr>
        <p:txBody>
          <a:bodyPr>
            <a:normAutofit lnSpcReduction="10000"/>
          </a:bodyPr>
          <a:lstStyle/>
          <a:p>
            <a:pPr marL="0" indent="0">
              <a:buNone/>
            </a:pPr>
            <a:r>
              <a:rPr lang="fr-FR" dirty="0" err="1"/>
              <a:t>MapSanté</a:t>
            </a:r>
            <a:r>
              <a:rPr lang="fr-FR" dirty="0"/>
              <a:t> est une plateforme </a:t>
            </a:r>
            <a:r>
              <a:rPr lang="fr-FR" dirty="0" err="1"/>
              <a:t>SaaS</a:t>
            </a:r>
            <a:r>
              <a:rPr lang="fr-FR" dirty="0"/>
              <a:t> à fort impact social, mais elle manque d’un </a:t>
            </a:r>
            <a:r>
              <a:rPr lang="fr-FR" b="1" dirty="0"/>
              <a:t>modèle économique clair</a:t>
            </a:r>
            <a:r>
              <a:rPr lang="fr-FR" dirty="0"/>
              <a:t> et d’une </a:t>
            </a:r>
            <a:r>
              <a:rPr lang="fr-FR" b="1" dirty="0"/>
              <a:t>stratégie de développement</a:t>
            </a:r>
            <a:r>
              <a:rPr lang="fr-FR" dirty="0"/>
              <a:t> permettant d’assurer sa viabilité et son adoption à grande échelle. Sans structure tarifaire ni plan de monétisation, elle risque de rester une innovation non durable.</a:t>
            </a:r>
          </a:p>
          <a:p>
            <a:pPr marL="0" indent="0">
              <a:buNone/>
            </a:pPr>
            <a:r>
              <a:rPr lang="fr-FR" b="1" dirty="0"/>
              <a:t>Question centrale</a:t>
            </a:r>
          </a:p>
          <a:p>
            <a:pPr marL="0" indent="0">
              <a:buNone/>
            </a:pPr>
            <a:r>
              <a:rPr lang="fr-FR" b="1" dirty="0"/>
              <a:t>Quel modèle économique et quelles stratégies permettraient d’assurer la viabilité et l’adoption durable de </a:t>
            </a:r>
            <a:r>
              <a:rPr lang="fr-FR" b="1" dirty="0" err="1"/>
              <a:t>MapSanté</a:t>
            </a:r>
            <a:r>
              <a:rPr lang="fr-FR" b="1" dirty="0"/>
              <a:t> en RDC ?</a:t>
            </a:r>
            <a:endParaRPr lang="fr-FR" dirty="0"/>
          </a:p>
          <a:p>
            <a:pPr marL="0" indent="0">
              <a:buNone/>
            </a:pPr>
            <a:endParaRP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Hypothèse</a:t>
            </a:r>
          </a:p>
        </p:txBody>
      </p:sp>
      <p:sp>
        <p:nvSpPr>
          <p:cNvPr id="3" name="Content Placeholder 2"/>
          <p:cNvSpPr>
            <a:spLocks noGrp="1"/>
          </p:cNvSpPr>
          <p:nvPr>
            <p:ph idx="1"/>
          </p:nvPr>
        </p:nvSpPr>
        <p:spPr/>
        <p:txBody>
          <a:bodyPr/>
          <a:lstStyle/>
          <a:p>
            <a:r>
              <a:t>Un modèle économique flexible et une stratégie progressive adaptée aux réalités congolaises permettront à MapSanté d'assurer sa viabilité et son adoption nationale.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Présentation de MapSanté</a:t>
            </a:r>
          </a:p>
        </p:txBody>
      </p:sp>
      <p:sp>
        <p:nvSpPr>
          <p:cNvPr id="3" name="Content Placeholder 2"/>
          <p:cNvSpPr>
            <a:spLocks noGrp="1"/>
          </p:cNvSpPr>
          <p:nvPr>
            <p:ph idx="1"/>
          </p:nvPr>
        </p:nvSpPr>
        <p:spPr/>
        <p:txBody>
          <a:bodyPr/>
          <a:lstStyle/>
          <a:p>
            <a:pPr marL="0" indent="0">
              <a:buNone/>
            </a:pPr>
            <a:r>
              <a:rPr lang="fr-FR" dirty="0" err="1"/>
              <a:t>MapSanté</a:t>
            </a:r>
            <a:r>
              <a:rPr lang="fr-FR" dirty="0"/>
              <a:t> est une plateforme numérique de type </a:t>
            </a:r>
            <a:r>
              <a:rPr lang="fr-FR" b="1" dirty="0" err="1"/>
              <a:t>SaaS</a:t>
            </a:r>
            <a:r>
              <a:rPr lang="fr-FR" dirty="0"/>
              <a:t>, accessible via web et mobile, permettant la </a:t>
            </a:r>
            <a:r>
              <a:rPr lang="fr-FR" b="1" dirty="0"/>
              <a:t>géolocalisation des établissements de santé</a:t>
            </a:r>
            <a:r>
              <a:rPr lang="fr-FR" dirty="0"/>
              <a:t> en République Démocratique du Congo. Elle offre une base d’informations centralisée sur les hôpitaux, pharmacies, banques de sang, cliniques et autres structures médicales. Son objectif principal est de faciliter l’accès aux soins en fournissant des données fiables, rapides et actualisées aux citoyens.</a:t>
            </a:r>
          </a:p>
          <a:p>
            <a:pPr marL="0" indent="0">
              <a:buNone/>
            </a:pPr>
            <a:endParaRP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Fonctionnalités </a:t>
            </a:r>
            <a:r>
              <a:rPr lang="fr-FR" dirty="0" err="1"/>
              <a:t>MapSanté</a:t>
            </a:r>
            <a:endParaRPr lang="fr-FR"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2516"/>
            <a:ext cx="9144000" cy="4372967"/>
          </a:xfrm>
          <a:prstGeom prst="rect">
            <a:avLst/>
          </a:prstGeom>
        </p:spPr>
      </p:pic>
    </p:spTree>
    <p:extLst>
      <p:ext uri="{BB962C8B-B14F-4D97-AF65-F5344CB8AC3E}">
        <p14:creationId xmlns:p14="http://schemas.microsoft.com/office/powerpoint/2010/main" val="31333432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8355"/>
            <a:ext cx="9144000" cy="5141290"/>
          </a:xfrm>
          <a:prstGeom prst="rect">
            <a:avLst/>
          </a:prstGeom>
        </p:spPr>
      </p:pic>
    </p:spTree>
    <p:extLst>
      <p:ext uri="{BB962C8B-B14F-4D97-AF65-F5344CB8AC3E}">
        <p14:creationId xmlns:p14="http://schemas.microsoft.com/office/powerpoint/2010/main" val="14154265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11748"/>
            <a:ext cx="9144000" cy="5234503"/>
          </a:xfrm>
          <a:prstGeom prst="rect">
            <a:avLst/>
          </a:prstGeom>
        </p:spPr>
      </p:pic>
    </p:spTree>
    <p:extLst>
      <p:ext uri="{BB962C8B-B14F-4D97-AF65-F5344CB8AC3E}">
        <p14:creationId xmlns:p14="http://schemas.microsoft.com/office/powerpoint/2010/main" val="28472955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17934"/>
            <a:ext cx="9144000" cy="5222131"/>
          </a:xfrm>
          <a:prstGeom prst="rect">
            <a:avLst/>
          </a:prstGeom>
        </p:spPr>
      </p:pic>
    </p:spTree>
    <p:extLst>
      <p:ext uri="{BB962C8B-B14F-4D97-AF65-F5344CB8AC3E}">
        <p14:creationId xmlns:p14="http://schemas.microsoft.com/office/powerpoint/2010/main" val="3395050914"/>
      </p:ext>
    </p:extLst>
  </p:cSld>
  <p:clrMapOvr>
    <a:masterClrMapping/>
  </p:clrMapOvr>
  <p:timing>
    <p:tnLst>
      <p:par>
        <p:cTn id="1" dur="indefinite" restart="never" nodeType="tmRoot"/>
      </p:par>
    </p:tnLst>
  </p:timing>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TM10001114[[fn=Galerie]]</Template>
  <TotalTime>69</TotalTime>
  <Words>600</Words>
  <Application>Microsoft Office PowerPoint</Application>
  <PresentationFormat>Affichage à l'écran (4:3)</PresentationFormat>
  <Paragraphs>77</Paragraphs>
  <Slides>23</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23</vt:i4>
      </vt:variant>
    </vt:vector>
  </HeadingPairs>
  <TitlesOfParts>
    <vt:vector size="27" baseType="lpstr">
      <vt:lpstr>Arial</vt:lpstr>
      <vt:lpstr>Arial Narrow</vt:lpstr>
      <vt:lpstr>Gill Sans MT</vt:lpstr>
      <vt:lpstr>Gallery</vt:lpstr>
      <vt:lpstr>sujet</vt:lpstr>
      <vt:lpstr>Contexte</vt:lpstr>
      <vt:lpstr>Problématique</vt:lpstr>
      <vt:lpstr>Hypothèse</vt:lpstr>
      <vt:lpstr>Présentation de MapSanté</vt:lpstr>
      <vt:lpstr>Fonctionnalités MapSanté</vt:lpstr>
      <vt:lpstr>Présentation PowerPoint</vt:lpstr>
      <vt:lpstr>Présentation PowerPoint</vt:lpstr>
      <vt:lpstr>Présentation PowerPoint</vt:lpstr>
      <vt:lpstr>Analyse interne (SWOT – Forces)</vt:lpstr>
      <vt:lpstr>Analyse interne (Faiblesses)</vt:lpstr>
      <vt:lpstr>Opportunités</vt:lpstr>
      <vt:lpstr>Menaces</vt:lpstr>
      <vt:lpstr>Diagnostic stratégique</vt:lpstr>
      <vt:lpstr>Modèles économiques proposés</vt:lpstr>
      <vt:lpstr>Stratégie de développement</vt:lpstr>
      <vt:lpstr>Campagnes de sensibilisation dans les hôpitaux et pharmacies </vt:lpstr>
      <vt:lpstr>Communication digitale (réseaux sociaux, site web, vidéos explicatives) </vt:lpstr>
      <vt:lpstr>Programme ambassadeur (médecins, étudiants en santé) </vt:lpstr>
      <vt:lpstr>Conclusion</vt:lpstr>
      <vt:lpstr>Tableau comparatif (coûts, avantages, risques)</vt:lpstr>
      <vt:lpstr>Analyse multicritère</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sujet</dc:title>
  <dc:subject/>
  <dc:creator/>
  <cp:keywords/>
  <dc:description>generated using python-pptx</dc:description>
  <cp:lastModifiedBy>hp</cp:lastModifiedBy>
  <cp:revision>10</cp:revision>
  <dcterms:created xsi:type="dcterms:W3CDTF">2013-01-27T09:14:16Z</dcterms:created>
  <dcterms:modified xsi:type="dcterms:W3CDTF">2025-11-22T07:31:31Z</dcterms:modified>
  <cp:category/>
</cp:coreProperties>
</file>